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18288000" cy="10287000"/>
  <p:notesSz cx="6858000" cy="9144000"/>
  <p:embeddedFontLst>
    <p:embeddedFont>
      <p:font typeface="HK Grotesk Medium Bold" panose="020B0604020202020204" charset="-52"/>
      <p:regular r:id="rId18"/>
    </p:embeddedFont>
    <p:embeddedFont>
      <p:font typeface="Tenor Sans" panose="020B0604020202020204" charset="-52"/>
      <p:regular r:id="rId19"/>
    </p:embeddedFont>
    <p:embeddedFont>
      <p:font typeface="Peace Sans" panose="020B0604020202020204" charset="-52"/>
      <p:regular r:id="rId20"/>
    </p:embeddedFont>
    <p:embeddedFont>
      <p:font typeface="Arimo" panose="020B0604020202020204" charset="0"/>
      <p:regular r:id="rId21"/>
    </p:embeddedFont>
    <p:embeddedFont>
      <p:font typeface="HK Grotesk Medium" panose="020B0604020202020204" charset="-5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4005" autoAdjust="0"/>
  </p:normalViewPr>
  <p:slideViewPr>
    <p:cSldViewPr>
      <p:cViewPr varScale="1">
        <p:scale>
          <a:sx n="46" d="100"/>
          <a:sy n="46" d="100"/>
        </p:scale>
        <p:origin x="147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B1D31-30D8-45B4-A02B-8F044C783A3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EFBE-A443-4DEA-AAFF-A3FE582C6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5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работ, проведенных совместно с Сибирским отделение Академии Наук и Ангарской ГРЭ, сотрудниками ЦНИГРИ были составлены прогнозные карты масштаб 1:200 000 и 1:50000, с выделением перспективных рудных полей. Это работы 1991 года Кузнецов В.В.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Виктор Дмитриевич. В ходе этих работ были выделены рудоносные формации, охарактеризованы основные рудоконтролирующие структуры типичные для свинцово-цинковых месторождений Енисейского кряжа.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по составлению комплекта прогнозных карт м-ба 1:2ОО ООО южной части Енисейского кряжа с количественной оценкой прогнозных ресурсов рудных районов и рудных полей создало предпосылки для проведение планомерных целенаправленных работ по оценке как известных рудных полей, так и потенциально перспективных участков.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8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Рудоносная формация — углеродисто-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теригенно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-карбонатная.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латеральным аналогом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биогермной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формации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Морянихинский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тип) и вулканогенно-карбонатно-углеродисто-терригенной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Рассохинский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тип)</a:t>
            </a:r>
          </a:p>
          <a:p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Локализованно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пределах сланцево-карбонатной субформации. Важной особенностью месторождения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является наличие хемогенных железо-марганцевых карбонатных пород, фациально не выдержанных и замещающихся на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коротнком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расстоянии кремнисто-известковыми и доломитовыми отложениями.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Палеореконструкция условий формирования месторождения показывает что осадконакопление и рудоотложение происходили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консидементационной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впадине,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харктерной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особенностью которой были крутые северо-восточные и юго-восточные борта, с чем связана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распространненность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разрезе оползневых брекчий и брекчий обрушения.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6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Рудоносная формация — вулканогенно-карбонатно-углеродисто-терригенной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Рассохинский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тип, Линейное м-е)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Рудовмещающие породы-Черные карбонат-серицитовые и кварц-серицитовые сланцы по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алевропелитам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обогащенные углеродистым веществом,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метатуффы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углеродистые сланцы по алевролитам. Повсеместно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встерчаются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вкрапления пирита.</a:t>
            </a:r>
          </a:p>
          <a:p>
            <a:pPr>
              <a:lnSpc>
                <a:spcPts val="4160"/>
              </a:lnSpc>
            </a:pP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В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целом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рудовмещающие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отложения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можно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охарактеризовать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как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углеродистые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пиритоносные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сланцы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застойных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пелагических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обстановок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осадконакопления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.</a:t>
            </a:r>
          </a:p>
          <a:p>
            <a:pPr>
              <a:lnSpc>
                <a:spcPts val="4160"/>
              </a:lnSpc>
            </a:pP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Формирование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месторождения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происходило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в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узкой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вытянутой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пологой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палеовпадине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образовавшейся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на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фоне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общего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прогибания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бассейна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осадконакопления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(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быстрая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смена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углеродистых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пачек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на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карбонатные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)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1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этих работ легли в основу при составлении в 2016 году проекта проведения прогнозно-минерагенических и поисковых геологоразведочных работ для Ангарского рудного района, в пределах которого была выделена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Морянихинская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перспективная площадь.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2017 по 2019 сотрудники ЦНИГРИ принимали непосредственное участие (и я в том числе) в проведении поисковых работ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Морянихинской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площади. Работы проводились АО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Росгео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Нашей задачей было, если кратко, проведение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литогеохимической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съемки ионно-сорбционным методом, а также составление литолого-фациальных карт, разработка моделей и основных поисковых критериев.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3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Породы этого комплекса характеризуются большим разнообразием осадочных и вулканогенно-осадочных пород, а также наличием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палеоструктур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типичных для переходной стадии развития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рифтогенеза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рифея. На слайде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Структурно-формационная карта, оцифрованная версия карты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 1986 года масштаб 1:200000, с выделенными рудными полями.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2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каждого рудного поля были построены литолого-фациальные колонки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пределах Енисейского Кряжа выделяются месторождения и рудопроявления трех геолого-промышленных типов: свинцово-цинкового стратиформного,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колчедансодержащего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цинково-свинцового и колчеданно-полиметаллического. Месторождения этих типов локализованы в осадочных толщах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рифейского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возраста, которые по составу подразделяются на карбонатные, кремнисто-карбонатные и терригенные комплексы, с характерными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пластообразной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линзовидной формой рудных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</a:t>
            </a:r>
            <a:r>
              <a:rPr lang="ru-RU" dirty="0" err="1" smtClean="0"/>
              <a:t>и</a:t>
            </a:r>
            <a:r>
              <a:rPr lang="ru-RU" dirty="0" smtClean="0"/>
              <a:t>, с учетом новых</a:t>
            </a:r>
            <a:r>
              <a:rPr lang="ru-RU" baseline="0" dirty="0" smtClean="0"/>
              <a:t> данных.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Эталонные месторождения: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err="1" smtClean="0"/>
              <a:t>Горевское</a:t>
            </a:r>
            <a:r>
              <a:rPr lang="ru-RU" baseline="0" dirty="0" smtClean="0"/>
              <a:t> 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колчедансодержащий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цинково-свинцовый тип в кремнисто-карбонатных комплексах.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Морянихинское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-свинцово-цинковый стратиформный тип в карбонатных комплексах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Линейное -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колчеданно-полиметаллический тип в углеродисто-терригенных комплексах.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4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литофаций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каждой рудной формации соответствует определенному типу обстановок осадконакопления. Всего для свинцово-цинковых объектов Енисейского кряжа выделяется 3 вида обстановок: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9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Палеореконструкция обстановок локализации свинцово-цинковых месторождений на момент их формирования.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11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Степень удаленности от источника не установлена. Типичны свинцово-цинковые руды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Морянихо-Меркурьевское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рудное поле).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Характерно инъективное присутствие турбидитов, преобладают западинно-шельфовые тиховодные отложения.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8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Оруденение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приурочено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к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пачкам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органогенных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доломитов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известняков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часто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кремнистых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брекчевидных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;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глинистых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1200" dirty="0" err="1" smtClean="0">
                <a:solidFill>
                  <a:srgbClr val="2E1700"/>
                </a:solidFill>
                <a:latin typeface="Arimo"/>
              </a:rPr>
              <a:t>известняков</a:t>
            </a:r>
            <a:r>
              <a:rPr lang="en-US" sz="1200" dirty="0" smtClean="0">
                <a:solidFill>
                  <a:srgbClr val="2E1700"/>
                </a:solidFill>
                <a:latin typeface="Arimo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5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r>
              <a:rPr lang="ru-RU" baseline="0" dirty="0" smtClean="0"/>
              <a:t> этому типу следует относить </a:t>
            </a:r>
            <a:r>
              <a:rPr lang="ru-RU" baseline="0" dirty="0" err="1" smtClean="0"/>
              <a:t>Горевское</a:t>
            </a:r>
            <a:r>
              <a:rPr lang="ru-RU" baseline="0" dirty="0" smtClean="0"/>
              <a:t> месторождение. </a:t>
            </a:r>
            <a:r>
              <a:rPr lang="ru-RU" dirty="0" smtClean="0"/>
              <a:t>На слайде изображен карьер </a:t>
            </a:r>
            <a:r>
              <a:rPr lang="ru-RU" dirty="0" err="1" smtClean="0"/>
              <a:t>Горевского</a:t>
            </a:r>
            <a:r>
              <a:rPr lang="ru-RU" dirty="0" smtClean="0"/>
              <a:t> месторождения, которое входит в тройку крупнейших свинцово-цинковых месторождений в России.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EFBE-A443-4DEA-AAFF-A3FE582C64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1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615" r="5615"/>
          <a:stretch>
            <a:fillRect/>
          </a:stretch>
        </p:blipFill>
        <p:spPr>
          <a:xfrm>
            <a:off x="2653088" y="0"/>
            <a:ext cx="1370597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22681"/>
            <a:ext cx="9158921" cy="6841638"/>
          </a:xfrm>
          <a:prstGeom prst="rect">
            <a:avLst/>
          </a:prstGeom>
          <a:solidFill>
            <a:srgbClr val="2E1700"/>
          </a:solidFill>
        </p:spPr>
      </p:sp>
      <p:sp>
        <p:nvSpPr>
          <p:cNvPr id="4" name="AutoShape 4"/>
          <p:cNvSpPr/>
          <p:nvPr/>
        </p:nvSpPr>
        <p:spPr>
          <a:xfrm>
            <a:off x="1028700" y="1722681"/>
            <a:ext cx="9158921" cy="124617"/>
          </a:xfrm>
          <a:prstGeom prst="rect">
            <a:avLst/>
          </a:prstGeom>
          <a:solidFill>
            <a:srgbClr val="925D16"/>
          </a:solidFill>
        </p:spPr>
      </p:sp>
      <p:sp>
        <p:nvSpPr>
          <p:cNvPr id="5" name="TextBox 5"/>
          <p:cNvSpPr txBox="1"/>
          <p:nvPr/>
        </p:nvSpPr>
        <p:spPr>
          <a:xfrm>
            <a:off x="1830105" y="3865319"/>
            <a:ext cx="7895799" cy="469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en-US" sz="4400">
                <a:solidFill>
                  <a:srgbClr val="FDF6EE"/>
                </a:solidFill>
                <a:latin typeface="Tenor Sans"/>
              </a:rPr>
              <a:t>ОБСТАНОВКИ И УСЛОВИЯ ЛОКАЛИЗАЦИИ СВИНЦОВО-ЦИНКОВЫХ МЕСТОРОЖДЕНИЙ ЕНИСЕЙСКОГО КРЯЖА</a:t>
            </a:r>
          </a:p>
          <a:p>
            <a:pPr>
              <a:lnSpc>
                <a:spcPts val="10100"/>
              </a:lnSpc>
            </a:pPr>
            <a:endParaRPr lang="en-US" sz="4400">
              <a:solidFill>
                <a:srgbClr val="FDF6EE"/>
              </a:solidFill>
              <a:latin typeface="Tenor Sa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72319" y="7470766"/>
            <a:ext cx="7214533" cy="358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spc="120">
                <a:solidFill>
                  <a:srgbClr val="F8D8AC"/>
                </a:solidFill>
                <a:latin typeface="HK Grotesk Medium"/>
              </a:rPr>
              <a:t>ЗАЙЦЕВА М.Н.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06653" y="1009650"/>
            <a:ext cx="505294" cy="32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925D16"/>
                </a:solidFill>
                <a:latin typeface="Tenor San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30105" y="2149325"/>
            <a:ext cx="7851917" cy="1074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400" spc="120">
                <a:solidFill>
                  <a:srgbClr val="F8D8AC"/>
                </a:solidFill>
                <a:latin typeface="HK Grotesk Medium Bold"/>
              </a:rPr>
              <a:t>ЦЕНТРАЛЬНЫЙ НАУЧНО-ИССЛЕДОВАТЕЛЬСКИЙ ГЕОЛОГОРАЗВЕДОЧНЫЙ ИНСТИТУТ ЦВЕТНЫХ И БЛАГОРОДНЫХ МЕТАЛЛОВ (ФГБУ "ЦНИГРИ")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81082" y="2977116"/>
            <a:ext cx="7247725" cy="534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2E1700"/>
                </a:solidFill>
                <a:latin typeface="Arimo"/>
              </a:rPr>
              <a:t>Во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впадинах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вблизи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или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над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рудовыводящими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каналами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.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Рудные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залежи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имеют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довольно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четкую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границу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с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вмещающими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породами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однако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для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их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подошвы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флангов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характерно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только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переслаивание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рудных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слойков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вмещающих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пород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многоярусность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расположения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оруденения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как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в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пределах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горизонтов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так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и </a:t>
            </a:r>
            <a:r>
              <a:rPr lang="en-US" sz="3200" dirty="0" err="1">
                <a:solidFill>
                  <a:srgbClr val="2E1700"/>
                </a:solidFill>
                <a:latin typeface="Arimo"/>
              </a:rPr>
              <a:t>толщи</a:t>
            </a:r>
            <a:r>
              <a:rPr lang="en-US" sz="3200" dirty="0">
                <a:solidFill>
                  <a:srgbClr val="2E1700"/>
                </a:solidFill>
                <a:latin typeface="Arimo"/>
              </a:rPr>
              <a:t> в </a:t>
            </a:r>
            <a:r>
              <a:rPr lang="en-US" sz="3200" dirty="0" err="1" smtClean="0">
                <a:solidFill>
                  <a:srgbClr val="2E1700"/>
                </a:solidFill>
                <a:latin typeface="Arimo"/>
              </a:rPr>
              <a:t>целом</a:t>
            </a:r>
            <a:endParaRPr lang="en-US" sz="3200" dirty="0">
              <a:solidFill>
                <a:srgbClr val="2E1700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10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2040" r="32040"/>
          <a:stretch>
            <a:fillRect/>
          </a:stretch>
        </p:blipFill>
        <p:spPr>
          <a:xfrm>
            <a:off x="1991360" y="0"/>
            <a:ext cx="471881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81082" y="1061167"/>
            <a:ext cx="7247725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ПАЛЕОВПАДИНЫ МЕЖДУ ПАЛЕОПОДНЯТИЯМИ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l="1754" t="7457" r="-1754" b="4755"/>
          <a:stretch/>
        </p:blipFill>
        <p:spPr>
          <a:xfrm>
            <a:off x="5029200" y="2225832"/>
            <a:ext cx="7961678" cy="78532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11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2015" y="1001552"/>
            <a:ext cx="12346792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ПАЛЕОВПАДИНЫ МЕЖДУ ПАЛЕОПОДНЯТИЯМИ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105" t="9705" r="16617" b="11923"/>
          <a:stretch>
            <a:fillRect/>
          </a:stretch>
        </p:blipFill>
        <p:spPr>
          <a:xfrm>
            <a:off x="3733800" y="2705100"/>
            <a:ext cx="10287000" cy="71693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12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2015" y="1001552"/>
            <a:ext cx="12346792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ПАЛЕОВПАДИНЫ МЕЖДУ ПАЛЕОПОДНЯТИЯМИ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81082" y="3678960"/>
            <a:ext cx="8419475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 err="1">
                <a:solidFill>
                  <a:srgbClr val="2E1700"/>
                </a:solidFill>
                <a:latin typeface="Arimo"/>
              </a:rPr>
              <a:t>Во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впадинах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удаленных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от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рудовыводящих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каналов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или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сопряженных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с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ними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.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Для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залежей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характерна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изменчивость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мощности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текстурная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зональность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преобладание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цинка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над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свинцом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высокая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степень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колчеданности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(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Россохинское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рудное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поле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).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Рудоносная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формация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—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вулканогенно-кремнисто-карбонатная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формация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. </a:t>
            </a:r>
          </a:p>
          <a:p>
            <a:pPr>
              <a:lnSpc>
                <a:spcPts val="3120"/>
              </a:lnSpc>
            </a:pPr>
            <a:endParaRPr lang="en-US" sz="3000" dirty="0">
              <a:solidFill>
                <a:srgbClr val="2E1700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13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81082" y="765892"/>
            <a:ext cx="7883016" cy="240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ПАЛЕОВПАДИНЫ В ПРИСКЛОНОВЫХ ЧАСТЯХ ПАЛЕОПОДНЯТИЙ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2571" t="20373" r="33301" b="9496"/>
          <a:stretch>
            <a:fillRect/>
          </a:stretch>
        </p:blipFill>
        <p:spPr>
          <a:xfrm>
            <a:off x="2026406" y="0"/>
            <a:ext cx="471881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6996" r="2772" b="5317"/>
          <a:stretch>
            <a:fillRect/>
          </a:stretch>
        </p:blipFill>
        <p:spPr>
          <a:xfrm>
            <a:off x="3352800" y="2857499"/>
            <a:ext cx="10744200" cy="68554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14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1206" y="1001552"/>
            <a:ext cx="12607416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ПАЛЕОВПАДИНЫ В ПРИСКЛОНОВЫХ ЧАСТЯХ ПАЛЕОПОДНЯТИЙ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473" y="431758"/>
            <a:ext cx="1991348" cy="20268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16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4" name="TextBox 4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FFFFFF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FFFFFF"/>
                </a:solidFill>
                <a:latin typeface="Arimo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47447" y="1632076"/>
            <a:ext cx="9472191" cy="276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6"/>
              </a:lnSpc>
            </a:pPr>
            <a:r>
              <a:rPr lang="en-US" sz="9684">
                <a:solidFill>
                  <a:srgbClr val="FF914D"/>
                </a:solidFill>
                <a:latin typeface="Peace Sans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006653" y="1009650"/>
            <a:ext cx="505294" cy="32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>
                <a:solidFill>
                  <a:srgbClr val="925D16"/>
                </a:solidFill>
                <a:latin typeface="Tenor Sans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93431" y="696696"/>
            <a:ext cx="7313222" cy="60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ru-RU" sz="4700" dirty="0" smtClean="0">
                <a:solidFill>
                  <a:srgbClr val="925D16"/>
                </a:solidFill>
                <a:latin typeface="Tenor Sans"/>
              </a:rPr>
              <a:t>ЕНИСЕЙСКИЙ КРЯЖ</a:t>
            </a:r>
            <a:endParaRPr lang="en-US" sz="47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7" name="TextBox 7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95500"/>
            <a:ext cx="8929232" cy="6727724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9693431" y="2384830"/>
            <a:ext cx="6132122" cy="386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ru-RU" sz="2900" dirty="0" smtClean="0">
                <a:solidFill>
                  <a:srgbClr val="2E1700"/>
                </a:solidFill>
                <a:latin typeface="Arimo"/>
              </a:rPr>
              <a:t>На территории Енисейского кряжа, сотрудниками ЦНИГРИ были проведены работы по составлению прогнозных карт на полиметаллическое и свинцово цинковое оруденение, масштаба 1:20 0000 и 1:50 000.</a:t>
            </a:r>
          </a:p>
          <a:p>
            <a:pPr>
              <a:lnSpc>
                <a:spcPts val="3769"/>
              </a:lnSpc>
            </a:pPr>
            <a:endParaRPr lang="en-US" sz="2900" dirty="0">
              <a:solidFill>
                <a:srgbClr val="2E1700"/>
              </a:solidFill>
              <a:latin typeface="Arimo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609600" y="9105900"/>
            <a:ext cx="708057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ru-RU" sz="2900" dirty="0" smtClean="0">
                <a:solidFill>
                  <a:srgbClr val="2E1700"/>
                </a:solidFill>
                <a:latin typeface="Arimo"/>
              </a:rPr>
              <a:t>Енисейская партия ЦНИГРИ, 1986 г.</a:t>
            </a:r>
          </a:p>
          <a:p>
            <a:pPr>
              <a:lnSpc>
                <a:spcPts val="3769"/>
              </a:lnSpc>
            </a:pPr>
            <a:endParaRPr lang="en-US" sz="2900" dirty="0">
              <a:solidFill>
                <a:srgbClr val="2E1700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03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93431" y="696696"/>
            <a:ext cx="7313222" cy="60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ru-RU" sz="4700" dirty="0" smtClean="0">
                <a:solidFill>
                  <a:srgbClr val="925D16"/>
                </a:solidFill>
                <a:latin typeface="Tenor Sans"/>
              </a:rPr>
              <a:t>ЕНИСЕЙСКИЙ КРЯЖ</a:t>
            </a:r>
            <a:endParaRPr lang="en-US" sz="47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7" name="TextBox 7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1371600" y="8440295"/>
            <a:ext cx="708057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ru-RU" sz="2900" dirty="0" smtClean="0">
                <a:solidFill>
                  <a:srgbClr val="2E1700"/>
                </a:solidFill>
                <a:latin typeface="Arimo"/>
              </a:rPr>
              <a:t>Енисейская партия ЦНИГРИ, 2019 г.</a:t>
            </a:r>
          </a:p>
          <a:p>
            <a:pPr>
              <a:lnSpc>
                <a:spcPts val="3769"/>
              </a:lnSpc>
            </a:pPr>
            <a:endParaRPr lang="en-US" sz="2900" dirty="0">
              <a:solidFill>
                <a:srgbClr val="2E1700"/>
              </a:solidFill>
              <a:latin typeface="Arim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33704" r="10006" b="11809"/>
          <a:stretch/>
        </p:blipFill>
        <p:spPr>
          <a:xfrm>
            <a:off x="305702" y="1900587"/>
            <a:ext cx="9292608" cy="6214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2551" r="-3992" b="14074"/>
          <a:stretch/>
        </p:blipFill>
        <p:spPr>
          <a:xfrm>
            <a:off x="10184815" y="1866899"/>
            <a:ext cx="5786438" cy="75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696" b="300"/>
          <a:stretch>
            <a:fillRect/>
          </a:stretch>
        </p:blipFill>
        <p:spPr>
          <a:xfrm>
            <a:off x="1992277" y="115743"/>
            <a:ext cx="6979792" cy="100055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00" dirty="0" smtClean="0">
                <a:solidFill>
                  <a:srgbClr val="925D16"/>
                </a:solidFill>
                <a:latin typeface="Tenor Sans"/>
              </a:rPr>
              <a:t>0</a:t>
            </a: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4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93431" y="696696"/>
            <a:ext cx="7313222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 dirty="0">
                <a:solidFill>
                  <a:srgbClr val="925D16"/>
                </a:solidFill>
                <a:latin typeface="Tenor Sans"/>
              </a:rPr>
              <a:t>ОСНОВНЫЕ РУДНЫЕ ФОРМАЦИИ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93431" y="2384830"/>
            <a:ext cx="6132122" cy="337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900" dirty="0" err="1">
                <a:solidFill>
                  <a:srgbClr val="2E1700"/>
                </a:solidFill>
                <a:latin typeface="Arimo"/>
              </a:rPr>
              <a:t>Свинцово-цинковые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объекты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Енисейского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Кряжа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преимущественно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локализованы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в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осадочных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породах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рифейского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возраста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,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выделенных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в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Тунгусикский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формационный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2900" dirty="0" err="1">
                <a:solidFill>
                  <a:srgbClr val="2E1700"/>
                </a:solidFill>
                <a:latin typeface="Arimo"/>
              </a:rPr>
              <a:t>комплекс</a:t>
            </a:r>
            <a:r>
              <a:rPr lang="en-US" sz="2900" dirty="0">
                <a:solidFill>
                  <a:srgbClr val="2E1700"/>
                </a:solidFill>
                <a:latin typeface="Arimo"/>
              </a:rPr>
              <a:t>.  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23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062" t="2709" r="1683" b="4782"/>
          <a:stretch>
            <a:fillRect/>
          </a:stretch>
        </p:blipFill>
        <p:spPr>
          <a:xfrm>
            <a:off x="1905713" y="722968"/>
            <a:ext cx="10235104" cy="71733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05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59308" y="799168"/>
            <a:ext cx="4747345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ОСНОВНЫЕ РУДНЫЕ ФОРМАЦИИ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40817" y="2380715"/>
            <a:ext cx="4768737" cy="535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endParaRPr/>
          </a:p>
          <a:p>
            <a:pPr>
              <a:lnSpc>
                <a:spcPts val="4029"/>
              </a:lnSpc>
            </a:pPr>
            <a:r>
              <a:rPr lang="en-US" sz="3100">
                <a:solidFill>
                  <a:srgbClr val="2E1700"/>
                </a:solidFill>
                <a:latin typeface="Arimo"/>
              </a:rPr>
              <a:t>-терригенно-карбонатная(биогермная)</a:t>
            </a:r>
          </a:p>
          <a:p>
            <a:pPr>
              <a:lnSpc>
                <a:spcPts val="4030"/>
              </a:lnSpc>
            </a:pPr>
            <a:endParaRPr lang="en-US" sz="3100">
              <a:solidFill>
                <a:srgbClr val="2E1700"/>
              </a:solidFill>
              <a:latin typeface="Arimo"/>
            </a:endParaRPr>
          </a:p>
          <a:p>
            <a:pPr>
              <a:lnSpc>
                <a:spcPts val="4029"/>
              </a:lnSpc>
            </a:pPr>
            <a:r>
              <a:rPr lang="en-US" sz="3100">
                <a:solidFill>
                  <a:srgbClr val="2E1700"/>
                </a:solidFill>
                <a:latin typeface="Arimo"/>
              </a:rPr>
              <a:t>-углеродисто-терригенно-карбонатная;</a:t>
            </a:r>
          </a:p>
          <a:p>
            <a:pPr>
              <a:lnSpc>
                <a:spcPts val="4030"/>
              </a:lnSpc>
            </a:pPr>
            <a:endParaRPr lang="en-US" sz="3100">
              <a:solidFill>
                <a:srgbClr val="2E1700"/>
              </a:solidFill>
              <a:latin typeface="Arimo"/>
            </a:endParaRPr>
          </a:p>
          <a:p>
            <a:pPr>
              <a:lnSpc>
                <a:spcPts val="4030"/>
              </a:lnSpc>
            </a:pPr>
            <a:r>
              <a:rPr lang="en-US" sz="3100">
                <a:solidFill>
                  <a:srgbClr val="2E1700"/>
                </a:solidFill>
                <a:latin typeface="Arimo"/>
              </a:rPr>
              <a:t>- вулканогенно-карбонатно-углеродисто-терригенная</a:t>
            </a:r>
          </a:p>
          <a:p>
            <a:pPr>
              <a:lnSpc>
                <a:spcPts val="3250"/>
              </a:lnSpc>
            </a:pPr>
            <a:endParaRPr lang="en-US" sz="3100">
              <a:solidFill>
                <a:srgbClr val="2E1700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05713" y="7858189"/>
            <a:ext cx="14440545" cy="222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0"/>
              </a:lnSpc>
            </a:pPr>
            <a:r>
              <a:rPr lang="en-US" sz="1700">
                <a:solidFill>
                  <a:srgbClr val="2E1700"/>
                </a:solidFill>
                <a:latin typeface="Arimo"/>
              </a:rPr>
              <a:t>Сопоставление разрезов рудных полей. Фации карбонатных пород  шельфа: 1-доломиты, доломитистые известняки, кремнистые доломиты, сидериты; 2-известняки, доломитистые известняки, глинистые известняки, углеродистые известняки, кремнистые известняки; 3- органогенные известняки и доломиты; трригенные отложения шельфа: 4- конгломераты, песчаники, алевролиты, кремнистые алевролиты , карбонатистые алевролиты, кремнисто-карбонатные алевролиты, углеродисто-кремнистые алевролиты, углеродистые алевролиты, аргиллиты, туфы и туфопесчаники; 5- подрудная песчано-глинисто-сланцевая формация; 6-надрудная вулканогенно-терригенная формация; 7-известняки; 8-доломиты; 9 –сидериты; 10-известняки органогенные; 11-доломиты органогенные; 12-алевролиты; 13-аргиллиты; 14-песчаники; 15-силициты. Дополнительные литологические знаки: а) -углеродистость; б) -кремнистость; в) -глинистость; г) -карбонатность; д) -косая слоистость. Составила Зайцева М.Н.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002347" y="2302474"/>
            <a:ext cx="7272977" cy="3017075"/>
            <a:chOff x="1002347" y="2302474"/>
            <a:chExt cx="7272977" cy="3017075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02347" y="2302474"/>
              <a:ext cx="3017087" cy="3017075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6666" r="-16666"/>
                </a:stretch>
              </a:blip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227946" y="2783609"/>
              <a:ext cx="4047378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9"/>
                </a:lnSpc>
              </a:pPr>
              <a:r>
                <a:rPr lang="en-US" sz="3099" dirty="0">
                  <a:solidFill>
                    <a:srgbClr val="925D16"/>
                  </a:solidFill>
                  <a:latin typeface="Tenor Sans"/>
                </a:rPr>
                <a:t>БИОГЕРМНЫЕ ПОСТРОЙКИ НА СКЛОНАХ ПАЛЕОПОДНЯТИЙ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153462" y="6119798"/>
            <a:ext cx="7892682" cy="3155820"/>
            <a:chOff x="2205301" y="6220821"/>
            <a:chExt cx="7892682" cy="315582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205301" y="6220821"/>
              <a:ext cx="3155832" cy="3155820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3853" r="-13853"/>
                </a:stretch>
              </a:blip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5478482" y="6879416"/>
              <a:ext cx="4619501" cy="1838630"/>
              <a:chOff x="0" y="0"/>
              <a:chExt cx="6159335" cy="2451506"/>
            </a:xfrm>
          </p:grpSpPr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6159335" cy="182841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000" dirty="0">
                    <a:solidFill>
                      <a:srgbClr val="925D16"/>
                    </a:solidFill>
                    <a:latin typeface="Tenor Sans"/>
                  </a:rPr>
                  <a:t>ПАЛЕОВПАДИНЫ МЕЖДУ ПАЛЕОПОДНЯТИЯМИ</a:t>
                </a: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1937534"/>
                <a:ext cx="6159335" cy="5139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50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2045456" y="921868"/>
            <a:ext cx="6216013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УСЛОВИЯ ФОРМИРОВАНИЯ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06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886577" y="2302474"/>
            <a:ext cx="7411722" cy="3155820"/>
            <a:chOff x="9197721" y="7018563"/>
            <a:chExt cx="7411722" cy="3155820"/>
          </a:xfrm>
        </p:grpSpPr>
        <p:grpSp>
          <p:nvGrpSpPr>
            <p:cNvPr id="12" name="Group 12"/>
            <p:cNvGrpSpPr/>
            <p:nvPr/>
          </p:nvGrpSpPr>
          <p:grpSpPr>
            <a:xfrm>
              <a:off x="12562065" y="7450987"/>
              <a:ext cx="4047378" cy="2290970"/>
              <a:chOff x="0" y="0"/>
              <a:chExt cx="5396504" cy="3054627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5396504" cy="24315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000" dirty="0">
                    <a:solidFill>
                      <a:srgbClr val="925D16"/>
                    </a:solidFill>
                    <a:latin typeface="Tenor Sans"/>
                  </a:rPr>
                  <a:t>ПАЛЕОВПАДИНЫ В ПРИСКЛОНОВЫХ ЧАСТЯХ ПАЛЕОПОДНЯТИЙ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540654"/>
                <a:ext cx="5396504" cy="5139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9197721" y="7018563"/>
              <a:ext cx="3155832" cy="3155820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5686" t="-33037" r="-11695"/>
                </a:stretch>
              </a:blipFill>
            </p:spPr>
          </p:sp>
        </p:grpSp>
      </p:grpSp>
      <p:sp>
        <p:nvSpPr>
          <p:cNvPr id="19" name="TextBox 19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9584" t="31772" r="4417" b="24720"/>
          <a:stretch>
            <a:fillRect/>
          </a:stretch>
        </p:blipFill>
        <p:spPr>
          <a:xfrm>
            <a:off x="298775" y="2364361"/>
            <a:ext cx="16290431" cy="58308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45456" y="921868"/>
            <a:ext cx="6216013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УСЛОВИЯ ФОРМИРОВАНИЯ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07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162" y="8492246"/>
            <a:ext cx="16117044" cy="41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Arimo"/>
              </a:rPr>
              <a:t>Палеореконструкция обстановок локализации свинцово-цинковых месторождений. Составила Зайцева М.Н.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81118" y="3618947"/>
            <a:ext cx="8419475" cy="24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 err="1">
                <a:solidFill>
                  <a:srgbClr val="2E1700"/>
                </a:solidFill>
                <a:latin typeface="Arimo"/>
              </a:rPr>
              <a:t>Формирование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рудных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Arimo"/>
              </a:rPr>
              <a:t>ассоциаций</a:t>
            </a:r>
            <a:r>
              <a:rPr lang="en-US" sz="3000" dirty="0">
                <a:solidFill>
                  <a:srgbClr val="2E1700"/>
                </a:solidFill>
                <a:latin typeface="Arimo"/>
              </a:rPr>
              <a:t> 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2E1700"/>
                </a:solidFill>
                <a:latin typeface="Arimo"/>
              </a:rPr>
              <a:t>в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пологих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палеовпадинах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расположенные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в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при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вершинных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частях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и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на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склонах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палеоподнятий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,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сложенных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карбонатными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литофациями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биогермной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2E1700"/>
                </a:solidFill>
                <a:latin typeface="HK Grotesk Medium"/>
              </a:rPr>
              <a:t>формации</a:t>
            </a:r>
            <a:r>
              <a:rPr lang="en-US" sz="3000" dirty="0">
                <a:solidFill>
                  <a:srgbClr val="2E1700"/>
                </a:solidFill>
                <a:latin typeface="HK Grotesk Medium"/>
              </a:rPr>
              <a:t>. </a:t>
            </a:r>
            <a:endParaRPr lang="en-US" sz="3000" dirty="0">
              <a:solidFill>
                <a:srgbClr val="2E1700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08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5" name="TextBox 5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2798" r="32798"/>
          <a:stretch>
            <a:fillRect/>
          </a:stretch>
        </p:blipFill>
        <p:spPr>
          <a:xfrm>
            <a:off x="2045456" y="0"/>
            <a:ext cx="471881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81082" y="765892"/>
            <a:ext cx="6216013" cy="240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БИОГЕРМНЫЕ ПОСТРОЙКИ НА СКЛОНАХ ПАЛЕОПОДНЯТИЙ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775" y="115743"/>
            <a:ext cx="1459849" cy="1459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5659" t="11967" r="39458" b="61194"/>
          <a:stretch>
            <a:fillRect/>
          </a:stretch>
        </p:blipFill>
        <p:spPr>
          <a:xfrm>
            <a:off x="3183322" y="6492442"/>
            <a:ext cx="10847269" cy="30593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840" b="32538"/>
          <a:stretch>
            <a:fillRect/>
          </a:stretch>
        </p:blipFill>
        <p:spPr>
          <a:xfrm>
            <a:off x="3429000" y="2018600"/>
            <a:ext cx="10355914" cy="41825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95761" y="756220"/>
            <a:ext cx="10951094" cy="122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700">
                <a:solidFill>
                  <a:srgbClr val="925D16"/>
                </a:solidFill>
                <a:latin typeface="Tenor Sans"/>
              </a:rPr>
              <a:t>БИОГЕРМНЫЕ ПОСТРОЙКИ НА СКЛОНАХ ПАЛЕОПОДНЯТИЙ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06653" y="1009650"/>
            <a:ext cx="50529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spc="100" dirty="0" smtClean="0">
                <a:solidFill>
                  <a:srgbClr val="925D16"/>
                </a:solidFill>
                <a:latin typeface="Tenor Sans"/>
              </a:rPr>
              <a:t>09</a:t>
            </a:r>
            <a:endParaRPr lang="en-US" sz="2000" spc="1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8" name="TextBox 8"/>
          <p:cNvSpPr txBox="1"/>
          <p:nvPr/>
        </p:nvSpPr>
        <p:spPr>
          <a:xfrm rot="5400000">
            <a:off x="14507730" y="6128408"/>
            <a:ext cx="5531715" cy="72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98">
                <a:solidFill>
                  <a:srgbClr val="2E1700"/>
                </a:solidFill>
                <a:latin typeface="HK Grotesk Medium"/>
              </a:rPr>
              <a:t>ЦЕНТРАЛЬНЫЙ НАУЧНО-ИССЛЕДОВАТЕЛЬСКИЙ ГЕОЛОГОРАЗВЕДОЧНЫЙ ИНСТИТУТ ЦВЕТНЫХ И БЛАГОРОДНЫХ МЕТАЛЛОВ (ФГБУ "ЦНИГРИ")</a:t>
            </a:r>
            <a:r>
              <a:rPr lang="en-US" sz="2374" spc="166">
                <a:solidFill>
                  <a:srgbClr val="2E17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1207</Words>
  <Application>Microsoft Office PowerPoint</Application>
  <PresentationFormat>Произвольный</PresentationFormat>
  <Paragraphs>102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HK Grotesk Medium Bold</vt:lpstr>
      <vt:lpstr>Arial</vt:lpstr>
      <vt:lpstr>Tenor Sans</vt:lpstr>
      <vt:lpstr>Peace Sans</vt:lpstr>
      <vt:lpstr>Arimo</vt:lpstr>
      <vt:lpstr>HK Grotesk Medium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ОБСТАНОВКИ И УСЛОВИЯ ЛОКАЛИЗАЦИИ СВИНЦОВО-ЦИНКОВЫХ МЕСТОРОЖДЕНИЙ ЕНИСЕЙСКОГО КРЯЖА</dc:title>
  <dc:creator>Мария Зайцева</dc:creator>
  <cp:lastModifiedBy>Мария Зайцева</cp:lastModifiedBy>
  <cp:revision>11</cp:revision>
  <dcterms:created xsi:type="dcterms:W3CDTF">2006-08-16T00:00:00Z</dcterms:created>
  <dcterms:modified xsi:type="dcterms:W3CDTF">2021-05-18T17:23:42Z</dcterms:modified>
  <dc:identifier>DAEa_dYYXvs</dc:identifier>
</cp:coreProperties>
</file>